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2"/>
  </p:notesMasterIdLst>
  <p:handoutMasterIdLst>
    <p:handoutMasterId r:id="rId13"/>
  </p:handoutMasterIdLst>
  <p:sldIdLst>
    <p:sldId id="314" r:id="rId5"/>
    <p:sldId id="315" r:id="rId6"/>
    <p:sldId id="324" r:id="rId7"/>
    <p:sldId id="317" r:id="rId8"/>
    <p:sldId id="325" r:id="rId9"/>
    <p:sldId id="326" r:id="rId10"/>
    <p:sldId id="322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1">
          <p15:clr>
            <a:srgbClr val="A4A3A4"/>
          </p15:clr>
        </p15:guide>
        <p15:guide id="2" pos="3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90000"/>
    <a:srgbClr val="969696"/>
    <a:srgbClr val="9E9A95"/>
    <a:srgbClr val="382E25"/>
    <a:srgbClr val="C17945"/>
    <a:srgbClr val="31526A"/>
    <a:srgbClr val="690304"/>
    <a:srgbClr val="252626"/>
    <a:srgbClr val="A6A6A6"/>
    <a:srgbClr val="C6BF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4956" autoAdjust="0"/>
  </p:normalViewPr>
  <p:slideViewPr>
    <p:cSldViewPr snapToGrid="0" snapToObjects="1">
      <p:cViewPr varScale="1">
        <p:scale>
          <a:sx n="93" d="100"/>
          <a:sy n="93" d="100"/>
        </p:scale>
        <p:origin x="84" y="144"/>
      </p:cViewPr>
      <p:guideLst>
        <p:guide orient="horz" pos="3141"/>
        <p:guide pos="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132" d="100"/>
          <a:sy n="132" d="100"/>
        </p:scale>
        <p:origin x="-592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F418-4651-841C-FD4C07402E7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F418-4651-841C-FD4C07402E7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F418-4651-841C-FD4C07402E7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F418-4651-841C-FD4C07402E7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418-4651-841C-FD4C07402E7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F418-4651-841C-FD4C07402E7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418-4651-841C-FD4C07402E7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418-4651-841C-FD4C07402E7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418-4651-841C-FD4C07402E7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418-4651-841C-FD4C07402E7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418-4651-841C-FD4C07402E7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418-4651-841C-FD4C07402E7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418-4651-841C-FD4C07402E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d\-mmm</c:formatCode>
                <c:ptCount val="14"/>
                <c:pt idx="0">
                  <c:v>44516</c:v>
                </c:pt>
                <c:pt idx="1">
                  <c:v>44523</c:v>
                </c:pt>
                <c:pt idx="2">
                  <c:v>44530</c:v>
                </c:pt>
                <c:pt idx="3">
                  <c:v>44536</c:v>
                </c:pt>
                <c:pt idx="4">
                  <c:v>44543</c:v>
                </c:pt>
                <c:pt idx="5">
                  <c:v>44550</c:v>
                </c:pt>
                <c:pt idx="6">
                  <c:v>44557</c:v>
                </c:pt>
                <c:pt idx="7">
                  <c:v>44564</c:v>
                </c:pt>
                <c:pt idx="8" formatCode="m/d/yyyy">
                  <c:v>44571</c:v>
                </c:pt>
                <c:pt idx="9" formatCode="m/d/yyyy">
                  <c:v>44578</c:v>
                </c:pt>
                <c:pt idx="10" formatCode="m/d/yyyy">
                  <c:v>44585</c:v>
                </c:pt>
                <c:pt idx="11" formatCode="m/d/yyyy">
                  <c:v>44592</c:v>
                </c:pt>
                <c:pt idx="12" formatCode="m/d/yyyy">
                  <c:v>44599</c:v>
                </c:pt>
                <c:pt idx="13" formatCode="m/d/yyyy">
                  <c:v>44606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214</c:v>
                </c:pt>
                <c:pt idx="1">
                  <c:v>271</c:v>
                </c:pt>
                <c:pt idx="2">
                  <c:v>324</c:v>
                </c:pt>
                <c:pt idx="3">
                  <c:v>326</c:v>
                </c:pt>
                <c:pt idx="4">
                  <c:v>413</c:v>
                </c:pt>
                <c:pt idx="5">
                  <c:v>470</c:v>
                </c:pt>
                <c:pt idx="6">
                  <c:v>535</c:v>
                </c:pt>
                <c:pt idx="7">
                  <c:v>665</c:v>
                </c:pt>
                <c:pt idx="8">
                  <c:v>803</c:v>
                </c:pt>
                <c:pt idx="9">
                  <c:v>906</c:v>
                </c:pt>
                <c:pt idx="10">
                  <c:v>993</c:v>
                </c:pt>
                <c:pt idx="11">
                  <c:v>1165</c:v>
                </c:pt>
                <c:pt idx="12">
                  <c:v>1325</c:v>
                </c:pt>
                <c:pt idx="13">
                  <c:v>1443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18-4651-841C-FD4C07402E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F418-4651-841C-FD4C07402E7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F418-4651-841C-FD4C07402E7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F418-4651-841C-FD4C07402E7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F418-4651-841C-FD4C07402E7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F418-4651-841C-FD4C07402E7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F418-4651-841C-FD4C07402E7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F418-4651-841C-FD4C07402E7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F418-4651-841C-FD4C07402E7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F418-4651-841C-FD4C07402E7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F418-4651-841C-FD4C07402E7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F418-4651-841C-FD4C07402E7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F418-4651-841C-FD4C07402E7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F418-4651-841C-FD4C07402E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d\-mmm</c:formatCode>
                <c:ptCount val="14"/>
                <c:pt idx="0">
                  <c:v>44516</c:v>
                </c:pt>
                <c:pt idx="1">
                  <c:v>44523</c:v>
                </c:pt>
                <c:pt idx="2">
                  <c:v>44530</c:v>
                </c:pt>
                <c:pt idx="3">
                  <c:v>44536</c:v>
                </c:pt>
                <c:pt idx="4">
                  <c:v>44543</c:v>
                </c:pt>
                <c:pt idx="5">
                  <c:v>44550</c:v>
                </c:pt>
                <c:pt idx="6">
                  <c:v>44557</c:v>
                </c:pt>
                <c:pt idx="7">
                  <c:v>44564</c:v>
                </c:pt>
                <c:pt idx="8" formatCode="m/d/yyyy">
                  <c:v>44571</c:v>
                </c:pt>
                <c:pt idx="9" formatCode="m/d/yyyy">
                  <c:v>44578</c:v>
                </c:pt>
                <c:pt idx="10" formatCode="m/d/yyyy">
                  <c:v>44585</c:v>
                </c:pt>
                <c:pt idx="11" formatCode="m/d/yyyy">
                  <c:v>44592</c:v>
                </c:pt>
                <c:pt idx="12" formatCode="m/d/yyyy">
                  <c:v>44599</c:v>
                </c:pt>
                <c:pt idx="13" formatCode="m/d/yyyy">
                  <c:v>44606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127</c:v>
                </c:pt>
                <c:pt idx="1">
                  <c:v>173</c:v>
                </c:pt>
                <c:pt idx="2">
                  <c:v>218</c:v>
                </c:pt>
                <c:pt idx="3">
                  <c:v>254</c:v>
                </c:pt>
                <c:pt idx="4">
                  <c:v>305</c:v>
                </c:pt>
                <c:pt idx="5">
                  <c:v>317</c:v>
                </c:pt>
                <c:pt idx="6">
                  <c:v>407</c:v>
                </c:pt>
                <c:pt idx="7">
                  <c:v>449</c:v>
                </c:pt>
                <c:pt idx="8">
                  <c:v>459</c:v>
                </c:pt>
                <c:pt idx="9">
                  <c:v>583</c:v>
                </c:pt>
                <c:pt idx="10">
                  <c:v>679</c:v>
                </c:pt>
                <c:pt idx="11">
                  <c:v>783</c:v>
                </c:pt>
                <c:pt idx="12">
                  <c:v>873</c:v>
                </c:pt>
                <c:pt idx="13">
                  <c:v>1261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418-4651-841C-FD4C07402E7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Fall 2022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9-F418-4651-841C-FD4C07402E7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8-F418-4651-841C-FD4C07402E7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7-F418-4651-841C-FD4C07402E7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F418-4651-841C-FD4C07402E7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5-F418-4651-841C-FD4C07402E7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4-F418-4651-841C-FD4C07402E7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F418-4651-841C-FD4C07402E7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2-F418-4651-841C-FD4C07402E7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F418-4651-841C-FD4C07402E7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F418-4651-841C-FD4C07402E7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F418-4651-841C-FD4C07402E7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F418-4651-841C-FD4C07402E7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F418-4651-841C-FD4C07402E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d\-mmm</c:formatCode>
                <c:ptCount val="14"/>
                <c:pt idx="0">
                  <c:v>44516</c:v>
                </c:pt>
                <c:pt idx="1">
                  <c:v>44523</c:v>
                </c:pt>
                <c:pt idx="2">
                  <c:v>44530</c:v>
                </c:pt>
                <c:pt idx="3">
                  <c:v>44536</c:v>
                </c:pt>
                <c:pt idx="4">
                  <c:v>44543</c:v>
                </c:pt>
                <c:pt idx="5">
                  <c:v>44550</c:v>
                </c:pt>
                <c:pt idx="6">
                  <c:v>44557</c:v>
                </c:pt>
                <c:pt idx="7">
                  <c:v>44564</c:v>
                </c:pt>
                <c:pt idx="8" formatCode="m/d/yyyy">
                  <c:v>44571</c:v>
                </c:pt>
                <c:pt idx="9" formatCode="m/d/yyyy">
                  <c:v>44578</c:v>
                </c:pt>
                <c:pt idx="10" formatCode="m/d/yyyy">
                  <c:v>44585</c:v>
                </c:pt>
                <c:pt idx="11" formatCode="m/d/yyyy">
                  <c:v>44592</c:v>
                </c:pt>
                <c:pt idx="12" formatCode="m/d/yyyy">
                  <c:v>44599</c:v>
                </c:pt>
                <c:pt idx="13" formatCode="m/d/yyyy">
                  <c:v>44606</c:v>
                </c:pt>
              </c:numCache>
            </c:num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272</c:v>
                </c:pt>
                <c:pt idx="1">
                  <c:v>308</c:v>
                </c:pt>
                <c:pt idx="2">
                  <c:v>326</c:v>
                </c:pt>
                <c:pt idx="3">
                  <c:v>359</c:v>
                </c:pt>
                <c:pt idx="4">
                  <c:v>401</c:v>
                </c:pt>
                <c:pt idx="5">
                  <c:v>425</c:v>
                </c:pt>
                <c:pt idx="6">
                  <c:v>452</c:v>
                </c:pt>
                <c:pt idx="7">
                  <c:v>478</c:v>
                </c:pt>
                <c:pt idx="8">
                  <c:v>571</c:v>
                </c:pt>
                <c:pt idx="9">
                  <c:v>619</c:v>
                </c:pt>
                <c:pt idx="10">
                  <c:v>622</c:v>
                </c:pt>
                <c:pt idx="11">
                  <c:v>820</c:v>
                </c:pt>
                <c:pt idx="12">
                  <c:v>1066</c:v>
                </c:pt>
                <c:pt idx="13">
                  <c:v>1138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418-4651-841C-FD4C07402E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119839"/>
        <c:axId val="59119007"/>
      </c:lineChart>
      <c:dateAx>
        <c:axId val="59119839"/>
        <c:scaling>
          <c:orientation val="minMax"/>
          <c:max val="44607"/>
          <c:min val="44515"/>
        </c:scaling>
        <c:delete val="0"/>
        <c:axPos val="b"/>
        <c:numFmt formatCode="d\-m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119007"/>
        <c:crosses val="autoZero"/>
        <c:auto val="1"/>
        <c:lblOffset val="100"/>
        <c:baseTimeUnit val="days"/>
      </c:dateAx>
      <c:valAx>
        <c:axId val="59119007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1198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Pledge offers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Fall 2020</c:v>
                </c:pt>
                <c:pt idx="1">
                  <c:v>Fall 2021</c:v>
                </c:pt>
                <c:pt idx="2">
                  <c:v>Fall 2022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1841</c:v>
                </c:pt>
                <c:pt idx="1">
                  <c:v>1495</c:v>
                </c:pt>
                <c:pt idx="2">
                  <c:v>1412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13-4C6B-92C7-C45412325C8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Jaguar Excellence offers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904832274301215E-17"/>
                  <c:y val="-3.6137768841347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713-4C6B-92C7-C45412325C89}"/>
                </c:ext>
              </c:extLst>
            </c:dLbl>
            <c:dLbl>
              <c:idx val="1"/>
              <c:layout>
                <c:manualLayout>
                  <c:x val="5.8096645486024301E-17"/>
                  <c:y val="-4.0654989946515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713-4C6B-92C7-C45412325C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Fall 2020</c:v>
                </c:pt>
                <c:pt idx="1">
                  <c:v>Fall 2021</c:v>
                </c:pt>
                <c:pt idx="2">
                  <c:v>Fall 2022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4870</c:v>
                </c:pt>
                <c:pt idx="1">
                  <c:v>5710</c:v>
                </c:pt>
                <c:pt idx="2">
                  <c:v>6276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13-4C6B-92C7-C45412325C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6650927"/>
        <c:axId val="196637199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Pledge dollars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8.3113555384853974E-2"/>
                  <c:y val="8.52851344655789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713-4C6B-92C7-C45412325C89}"/>
                </c:ext>
              </c:extLst>
            </c:dLbl>
            <c:dLbl>
              <c:idx val="1"/>
              <c:layout>
                <c:manualLayout>
                  <c:x val="-8.1529083113305867E-2"/>
                  <c:y val="7.62506922552421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713-4C6B-92C7-C45412325C89}"/>
                </c:ext>
              </c:extLst>
            </c:dLbl>
            <c:dLbl>
              <c:idx val="2"/>
              <c:layout>
                <c:manualLayout>
                  <c:x val="-8.4698027656402067E-2"/>
                  <c:y val="6.2699028939737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713-4C6B-92C7-C45412325C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Fall 2020</c:v>
                </c:pt>
                <c:pt idx="1">
                  <c:v>Fall 2021</c:v>
                </c:pt>
                <c:pt idx="2">
                  <c:v>Fall 2022</c:v>
                </c:pt>
              </c:strCache>
            </c:strRef>
          </c:cat>
          <c:val>
            <c:numRef>
              <c:f>Sheet1!$D$2:$D$4</c:f>
              <c:numCache>
                <c:formatCode>"$"#,##0</c:formatCode>
                <c:ptCount val="3"/>
                <c:pt idx="0">
                  <c:v>971686</c:v>
                </c:pt>
                <c:pt idx="1">
                  <c:v>865955</c:v>
                </c:pt>
                <c:pt idx="2">
                  <c:v>681785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713-4C6B-92C7-C45412325C8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Jaguar Excellence dollars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Fall 2020</c:v>
                </c:pt>
                <c:pt idx="1">
                  <c:v>Fall 2021</c:v>
                </c:pt>
                <c:pt idx="2">
                  <c:v>Fall 2022</c:v>
                </c:pt>
              </c:strCache>
            </c:strRef>
          </c:cat>
          <c:val>
            <c:numRef>
              <c:f>Sheet1!$E$2:$E$4</c:f>
              <c:numCache>
                <c:formatCode>"$"#,##0</c:formatCode>
                <c:ptCount val="3"/>
                <c:pt idx="0">
                  <c:v>1052000</c:v>
                </c:pt>
                <c:pt idx="1">
                  <c:v>1246000</c:v>
                </c:pt>
                <c:pt idx="2">
                  <c:v>1180000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713-4C6B-92C7-C45412325C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6647599"/>
        <c:axId val="196638447"/>
      </c:lineChart>
      <c:catAx>
        <c:axId val="196650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637199"/>
        <c:crosses val="autoZero"/>
        <c:auto val="1"/>
        <c:lblAlgn val="ctr"/>
        <c:lblOffset val="100"/>
        <c:noMultiLvlLbl val="0"/>
      </c:catAx>
      <c:valAx>
        <c:axId val="196637199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650927"/>
        <c:crosses val="autoZero"/>
        <c:crossBetween val="between"/>
      </c:valAx>
      <c:valAx>
        <c:axId val="196638447"/>
        <c:scaling>
          <c:orientation val="minMax"/>
        </c:scaling>
        <c:delete val="0"/>
        <c:axPos val="r"/>
        <c:numFmt formatCode="&quot;$&quot;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647599"/>
        <c:crosses val="max"/>
        <c:crossBetween val="between"/>
      </c:valAx>
      <c:catAx>
        <c:axId val="19664759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6638447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859BD-4604-2843-976C-9F2DEE3C79D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64456-6A4C-DF40-836A-7ED7CB722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83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08F45-8DB7-E449-85E4-EC04F96DF3AA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6D261-4ACC-5E49-97C5-9D8FD2D9A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4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6D261-4ACC-5E49-97C5-9D8FD2D9A3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10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6D261-4ACC-5E49-97C5-9D8FD2D9A3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53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6D261-4ACC-5E49-97C5-9D8FD2D9A3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58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633304" y="-648376"/>
            <a:ext cx="733465" cy="2367520"/>
            <a:chOff x="685136" y="-246616"/>
            <a:chExt cx="733465" cy="2367520"/>
          </a:xfrm>
        </p:grpSpPr>
        <p:sp>
          <p:nvSpPr>
            <p:cNvPr id="6" name="Rectangle 5"/>
            <p:cNvSpPr/>
            <p:nvPr userDrawn="1"/>
          </p:nvSpPr>
          <p:spPr>
            <a:xfrm>
              <a:off x="685136" y="-246616"/>
              <a:ext cx="733465" cy="2367520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308" y="1380149"/>
              <a:ext cx="489120" cy="620806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502903" y="2766523"/>
            <a:ext cx="7734221" cy="1114494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4000" b="1" i="0" spc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Unnecessarily extra long title of presentation</a:t>
            </a:r>
          </a:p>
        </p:txBody>
      </p:sp>
      <p:sp>
        <p:nvSpPr>
          <p:cNvPr id="11" name="Text Placeholder 1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30694" y="4709821"/>
            <a:ext cx="7734222" cy="277654"/>
          </a:xfrm>
        </p:spPr>
        <p:txBody>
          <a:bodyPr anchor="ctr">
            <a:noAutofit/>
          </a:bodyPr>
          <a:lstStyle>
            <a:lvl1pPr marL="0" indent="0">
              <a:buNone/>
              <a:defRPr sz="1100" b="1" spc="8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IUPUI</a:t>
            </a:r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530694" y="2443859"/>
            <a:ext cx="7734222" cy="252412"/>
          </a:xfrm>
        </p:spPr>
        <p:txBody>
          <a:bodyPr anchor="ctr">
            <a:noAutofit/>
          </a:bodyPr>
          <a:lstStyle>
            <a:lvl1pPr marL="0" indent="0">
              <a:buNone/>
              <a:defRPr sz="1800" b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SUBHEAD OR NAME OF SCHOOL, DEPARTMENT, OR UNIT</a:t>
            </a:r>
          </a:p>
        </p:txBody>
      </p:sp>
    </p:spTree>
    <p:extLst>
      <p:ext uri="{BB962C8B-B14F-4D97-AF65-F5344CB8AC3E}">
        <p14:creationId xmlns:p14="http://schemas.microsoft.com/office/powerpoint/2010/main" val="125665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660B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378689" y="23905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378689" y="23905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378689" y="23905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506694" y="2274522"/>
            <a:ext cx="6802482" cy="656910"/>
          </a:xfrm>
        </p:spPr>
        <p:txBody>
          <a:bodyPr anchor="ctr">
            <a:noAutofit/>
          </a:bodyPr>
          <a:lstStyle>
            <a:lvl1pPr>
              <a:defRPr sz="4000" b="1" i="0" spc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Heading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26131" y="2028613"/>
            <a:ext cx="3700462" cy="252412"/>
          </a:xfrm>
        </p:spPr>
        <p:txBody>
          <a:bodyPr anchor="ctr">
            <a:noAutofit/>
          </a:bodyPr>
          <a:lstStyle>
            <a:lvl1pPr marL="0" indent="0">
              <a:buNone/>
              <a:defRPr sz="1400" b="1" i="0" spc="5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NUMBER OR SUBTITLE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-14942" y="2032000"/>
            <a:ext cx="148614" cy="836706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5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9827" y="759070"/>
            <a:ext cx="8004391" cy="699065"/>
          </a:xfrm>
        </p:spPr>
        <p:txBody>
          <a:bodyPr>
            <a:normAutofit/>
          </a:bodyPr>
          <a:lstStyle>
            <a:lvl1pPr>
              <a:defRPr sz="3000" b="1" i="0" cap="none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957832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833956" y="284947"/>
            <a:ext cx="3700462" cy="252412"/>
          </a:xfr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TITLE OR SUBTITLE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3556000" y="35410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518824" y="1629404"/>
            <a:ext cx="8015594" cy="2810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subtitle style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30788" y="4661517"/>
            <a:ext cx="9228667" cy="528963"/>
            <a:chOff x="-30788" y="4661517"/>
            <a:chExt cx="9228667" cy="528963"/>
          </a:xfrm>
        </p:grpSpPr>
        <p:sp>
          <p:nvSpPr>
            <p:cNvPr id="14" name="Rectangle 13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 userDrawn="1"/>
          </p:nvSpPr>
          <p:spPr>
            <a:xfrm>
              <a:off x="1030972" y="4800655"/>
              <a:ext cx="361360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</a:rPr>
                <a:t>IUPUI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206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5303" y="464386"/>
            <a:ext cx="4560579" cy="7793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000" b="1" i="0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525303" y="1629405"/>
            <a:ext cx="4560579" cy="2792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73058" y="0"/>
            <a:ext cx="3570941" cy="51435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486799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635303" y="4661517"/>
            <a:ext cx="387197" cy="528963"/>
            <a:chOff x="635303" y="4661517"/>
            <a:chExt cx="387197" cy="528963"/>
          </a:xfrm>
        </p:grpSpPr>
        <p:sp>
          <p:nvSpPr>
            <p:cNvPr id="11" name="Rectangle 10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black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3348" y="759070"/>
            <a:ext cx="8004409" cy="699065"/>
          </a:xfrm>
        </p:spPr>
        <p:txBody>
          <a:bodyPr>
            <a:normAutofit/>
          </a:bodyPr>
          <a:lstStyle>
            <a:lvl1pPr>
              <a:defRPr sz="3000" b="1" i="0" cap="none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3348" y="1630404"/>
            <a:ext cx="8011069" cy="2818769"/>
          </a:xfrm>
        </p:spPr>
        <p:txBody>
          <a:bodyPr>
            <a:normAutofit/>
          </a:bodyPr>
          <a:lstStyle>
            <a:lvl1pPr marL="342900" indent="-342900" algn="l">
              <a:lnSpc>
                <a:spcPct val="100000"/>
              </a:lnSpc>
              <a:buFont typeface="+mj-lt"/>
              <a:buAutoNum type="arabicPeriod"/>
              <a:defRPr sz="1800" spc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833956" y="284947"/>
            <a:ext cx="3700462" cy="252412"/>
          </a:xfr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TITLE OR SUBTITLE</a:t>
            </a:r>
          </a:p>
        </p:txBody>
      </p:sp>
      <p:sp>
        <p:nvSpPr>
          <p:cNvPr id="23" name="Rectangle 22"/>
          <p:cNvSpPr/>
          <p:nvPr userDrawn="1"/>
        </p:nvSpPr>
        <p:spPr>
          <a:xfrm>
            <a:off x="0" y="957832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-30788" y="4661517"/>
            <a:ext cx="9228667" cy="528963"/>
            <a:chOff x="-30788" y="4661517"/>
            <a:chExt cx="9228667" cy="52896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 userDrawn="1"/>
          </p:nvSpPr>
          <p:spPr>
            <a:xfrm>
              <a:off x="1030972" y="4800654"/>
              <a:ext cx="361360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</a:rPr>
                <a:t>IUPUI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30124" y="464386"/>
            <a:ext cx="4560579" cy="7793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000" b="1" i="0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530124" y="1629404"/>
            <a:ext cx="4560579" cy="2801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64909" y="0"/>
            <a:ext cx="3570941" cy="51435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5847" y="486799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635303" y="4661517"/>
            <a:ext cx="387197" cy="528963"/>
            <a:chOff x="635303" y="4661517"/>
            <a:chExt cx="387197" cy="52896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33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-30788" y="4661517"/>
            <a:ext cx="9228667" cy="528963"/>
            <a:chOff x="-30788" y="4661517"/>
            <a:chExt cx="9228667" cy="528963"/>
          </a:xfrm>
        </p:grpSpPr>
        <p:sp>
          <p:nvSpPr>
            <p:cNvPr id="9" name="Rectangle 8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 userDrawn="1"/>
          </p:nvSpPr>
          <p:spPr>
            <a:xfrm>
              <a:off x="1030972" y="4800654"/>
              <a:ext cx="361360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</a:rPr>
                <a:t>IUPUI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565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-30788" y="4661517"/>
            <a:ext cx="9228667" cy="528963"/>
            <a:chOff x="-30788" y="4661517"/>
            <a:chExt cx="9228667" cy="52896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 userDrawn="1"/>
          </p:nvSpPr>
          <p:spPr>
            <a:xfrm>
              <a:off x="1030972" y="4800654"/>
              <a:ext cx="361360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</a:rPr>
                <a:t>IUPUI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703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with IUPUI lockup">
    <p:bg>
      <p:bgPr>
        <a:solidFill>
          <a:srgbClr val="6903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 userDrawn="1">
            <p:ph idx="1"/>
          </p:nvPr>
        </p:nvSpPr>
        <p:spPr>
          <a:xfrm>
            <a:off x="536602" y="680397"/>
            <a:ext cx="7859185" cy="2721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2pPr>
            <a:lvl3pPr marL="9144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3pPr>
            <a:lvl4pPr marL="13716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-15847" y="680397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87AF4E-BEE0-7640-83CF-38AF6CF315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5303" y="4070964"/>
            <a:ext cx="1973940" cy="71662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7C04367-EC7C-3642-9AC9-D11792B66E28}"/>
              </a:ext>
            </a:extLst>
          </p:cNvPr>
          <p:cNvSpPr/>
          <p:nvPr userDrawn="1"/>
        </p:nvSpPr>
        <p:spPr>
          <a:xfrm>
            <a:off x="635303" y="4728117"/>
            <a:ext cx="605133" cy="41538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6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1892" y="634604"/>
            <a:ext cx="680248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1892" y="1589938"/>
            <a:ext cx="6802482" cy="3215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9" r:id="rId1"/>
    <p:sldLayoutId id="2147493467" r:id="rId2"/>
    <p:sldLayoutId id="2147493472" r:id="rId3"/>
    <p:sldLayoutId id="2147493457" r:id="rId4"/>
    <p:sldLayoutId id="2147493456" r:id="rId5"/>
    <p:sldLayoutId id="2147493474" r:id="rId6"/>
    <p:sldLayoutId id="2147493475" r:id="rId7"/>
    <p:sldLayoutId id="2147493476" r:id="rId8"/>
    <p:sldLayoutId id="214749347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00" spc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1">
            <a:lumMod val="50000"/>
            <a:lumOff val="50000"/>
          </a:schemeClr>
        </a:buClr>
        <a:buSzPct val="100000"/>
        <a:buFont typeface="Wingdings" charset="2"/>
        <a:buChar char="§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193" y="2341463"/>
            <a:ext cx="7734221" cy="11144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Enrollment by financial aid characteristics</a:t>
            </a:r>
            <a:br>
              <a:rPr lang="en-US" dirty="0" smtClean="0"/>
            </a:br>
            <a:r>
              <a:rPr lang="en-US" dirty="0" smtClean="0"/>
              <a:t>2/14/2022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IUPUI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0694" y="3789774"/>
            <a:ext cx="7734222" cy="25241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 smtClean="0"/>
              <a:t>Steven </a:t>
            </a:r>
            <a:r>
              <a:rPr lang="en-US" dirty="0" err="1" smtClean="0"/>
              <a:t>Graunke</a:t>
            </a:r>
            <a:endParaRPr lang="en-US" dirty="0" smtClean="0"/>
          </a:p>
          <a:p>
            <a:pPr>
              <a:spcAft>
                <a:spcPts val="0"/>
              </a:spcAft>
            </a:pPr>
            <a:r>
              <a:rPr lang="en-US" dirty="0" smtClean="0"/>
              <a:t>IRDS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17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693" y="2274522"/>
            <a:ext cx="6890699" cy="656910"/>
          </a:xfrm>
        </p:spPr>
        <p:txBody>
          <a:bodyPr/>
          <a:lstStyle/>
          <a:p>
            <a:r>
              <a:rPr lang="en-US" dirty="0" smtClean="0"/>
              <a:t>Offers, Deposits, and spend to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52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Deposits by week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6910012"/>
              </p:ext>
            </p:extLst>
          </p:nvPr>
        </p:nvGraphicFramePr>
        <p:xfrm>
          <a:off x="143838" y="1458135"/>
          <a:ext cx="8815227" cy="3144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4002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2/14/22 Deposits by Financial aid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600759"/>
              </p:ext>
            </p:extLst>
          </p:nvPr>
        </p:nvGraphicFramePr>
        <p:xfrm>
          <a:off x="529828" y="1443045"/>
          <a:ext cx="6771674" cy="2865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57346">
                  <a:extLst>
                    <a:ext uri="{9D8B030D-6E8A-4147-A177-3AD203B41FA5}">
                      <a16:colId xmlns:a16="http://schemas.microsoft.com/office/drawing/2014/main" val="3803990862"/>
                    </a:ext>
                  </a:extLst>
                </a:gridCol>
                <a:gridCol w="763846">
                  <a:extLst>
                    <a:ext uri="{9D8B030D-6E8A-4147-A177-3AD203B41FA5}">
                      <a16:colId xmlns:a16="http://schemas.microsoft.com/office/drawing/2014/main" val="238936950"/>
                    </a:ext>
                  </a:extLst>
                </a:gridCol>
                <a:gridCol w="859327">
                  <a:extLst>
                    <a:ext uri="{9D8B030D-6E8A-4147-A177-3AD203B41FA5}">
                      <a16:colId xmlns:a16="http://schemas.microsoft.com/office/drawing/2014/main" val="2236401020"/>
                    </a:ext>
                  </a:extLst>
                </a:gridCol>
                <a:gridCol w="891155">
                  <a:extLst>
                    <a:ext uri="{9D8B030D-6E8A-4147-A177-3AD203B41FA5}">
                      <a16:colId xmlns:a16="http://schemas.microsoft.com/office/drawing/2014/main" val="73432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Fall 2020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Fall</a:t>
                      </a:r>
                      <a:r>
                        <a:rPr lang="en-US" baseline="0" dirty="0" smtClean="0"/>
                        <a:t> 2021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Fall 2022</a:t>
                      </a:r>
                      <a:endParaRPr lang="en-US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648202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FAFSA Filers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833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6295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Pell eligible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320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431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Century Scholars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175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452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O’Bannon eligible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119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6068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Pledge Grant recipients (need-based)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234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2190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Jaguar</a:t>
                      </a:r>
                      <a:r>
                        <a:rPr lang="en-US" b="1" baseline="0" dirty="0" smtClean="0"/>
                        <a:t> Excellence (merit-based)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594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8065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012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2/14/22 Deposits by Financial aid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246904"/>
              </p:ext>
            </p:extLst>
          </p:nvPr>
        </p:nvGraphicFramePr>
        <p:xfrm>
          <a:off x="256854" y="1443045"/>
          <a:ext cx="8352891" cy="2565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19218">
                  <a:extLst>
                    <a:ext uri="{9D8B030D-6E8A-4147-A177-3AD203B41FA5}">
                      <a16:colId xmlns:a16="http://schemas.microsoft.com/office/drawing/2014/main" val="3803990862"/>
                    </a:ext>
                  </a:extLst>
                </a:gridCol>
                <a:gridCol w="893852">
                  <a:extLst>
                    <a:ext uri="{9D8B030D-6E8A-4147-A177-3AD203B41FA5}">
                      <a16:colId xmlns:a16="http://schemas.microsoft.com/office/drawing/2014/main" val="238936950"/>
                    </a:ext>
                  </a:extLst>
                </a:gridCol>
                <a:gridCol w="1191802">
                  <a:extLst>
                    <a:ext uri="{9D8B030D-6E8A-4147-A177-3AD203B41FA5}">
                      <a16:colId xmlns:a16="http://schemas.microsoft.com/office/drawing/2014/main" val="1022600187"/>
                    </a:ext>
                  </a:extLst>
                </a:gridCol>
                <a:gridCol w="821932">
                  <a:extLst>
                    <a:ext uri="{9D8B030D-6E8A-4147-A177-3AD203B41FA5}">
                      <a16:colId xmlns:a16="http://schemas.microsoft.com/office/drawing/2014/main" val="2236401020"/>
                    </a:ext>
                  </a:extLst>
                </a:gridCol>
                <a:gridCol w="1202077">
                  <a:extLst>
                    <a:ext uri="{9D8B030D-6E8A-4147-A177-3AD203B41FA5}">
                      <a16:colId xmlns:a16="http://schemas.microsoft.com/office/drawing/2014/main" val="2926167679"/>
                    </a:ext>
                  </a:extLst>
                </a:gridCol>
                <a:gridCol w="863029">
                  <a:extLst>
                    <a:ext uri="{9D8B030D-6E8A-4147-A177-3AD203B41FA5}">
                      <a16:colId xmlns:a16="http://schemas.microsoft.com/office/drawing/2014/main" val="7343285"/>
                    </a:ext>
                  </a:extLst>
                </a:gridCol>
                <a:gridCol w="1160981">
                  <a:extLst>
                    <a:ext uri="{9D8B030D-6E8A-4147-A177-3AD203B41FA5}">
                      <a16:colId xmlns:a16="http://schemas.microsoft.com/office/drawing/2014/main" val="1652630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Fall 2020</a:t>
                      </a:r>
                      <a:endParaRPr lang="en-U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Fall</a:t>
                      </a:r>
                      <a:r>
                        <a:rPr lang="en-US" baseline="0" dirty="0" smtClean="0"/>
                        <a:t> 2021</a:t>
                      </a:r>
                      <a:endParaRPr lang="en-U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Fall 2022</a:t>
                      </a:r>
                      <a:endParaRPr lang="en-U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648202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offers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dollars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offers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dollars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offers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dollars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8654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Pledge Grant recipients (need-based)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1,841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$971,686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1,495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$865,955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1,412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$681,785</a:t>
                      </a:r>
                      <a:endParaRPr 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2190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Jaguar</a:t>
                      </a:r>
                      <a:r>
                        <a:rPr lang="en-US" b="1" baseline="0" dirty="0" smtClean="0"/>
                        <a:t> Excellence (merit-based)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4,870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$1,052,000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5,710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$1,246,000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6,276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$1,180,000</a:t>
                      </a:r>
                      <a:endParaRPr 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8065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977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2/14/22 Deposits by Financial aid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664664"/>
              </p:ext>
            </p:extLst>
          </p:nvPr>
        </p:nvGraphicFramePr>
        <p:xfrm>
          <a:off x="236306" y="1458135"/>
          <a:ext cx="8568647" cy="2982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1026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Thank You!</a:t>
            </a:r>
          </a:p>
          <a:p>
            <a:pPr algn="ctr"/>
            <a:r>
              <a:rPr lang="en-US" dirty="0" smtClean="0"/>
              <a:t>Steve </a:t>
            </a:r>
            <a:r>
              <a:rPr lang="en-US" dirty="0" err="1" smtClean="0"/>
              <a:t>Graunke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699045"/>
      </p:ext>
    </p:extLst>
  </p:cSld>
  <p:clrMapOvr>
    <a:masterClrMapping/>
  </p:clrMapOvr>
</p:sld>
</file>

<file path=ppt/theme/theme1.xml><?xml version="1.0" encoding="utf-8"?>
<a:theme xmlns:a="http://schemas.openxmlformats.org/drawingml/2006/main" name="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9" id="{A077EA93-62D5-E146-BA93-01D0C3454591}" vid="{16BA519C-B7A2-D14F-B77E-0D59B4CF59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elements/1.1/"/>
    <ds:schemaRef ds:uri="http://schemas.microsoft.com/sharepoint/v3/field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IUPUI-template</Template>
  <TotalTime>153</TotalTime>
  <Words>136</Words>
  <Application>Microsoft Office PowerPoint</Application>
  <PresentationFormat>On-screen Show (16:9)</PresentationFormat>
  <Paragraphs>71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Main</vt:lpstr>
      <vt:lpstr>Enrollment by financial aid characteristics 2/14/2022</vt:lpstr>
      <vt:lpstr>Offers, Deposits, and spend to date</vt:lpstr>
      <vt:lpstr>Deposits by week</vt:lpstr>
      <vt:lpstr>2/14/22 Deposits by Financial aid</vt:lpstr>
      <vt:lpstr>2/14/22 Deposits by Financial aid</vt:lpstr>
      <vt:lpstr>2/14/22 Deposits by Financial aid</vt:lpstr>
      <vt:lpstr>PowerPoint Presentation</vt:lpstr>
    </vt:vector>
  </TitlesOfParts>
  <Company>Indiana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Enrollment by financial aid characteristics 2/14/2022</dc:title>
  <dc:creator>Graunke, Steven Scott</dc:creator>
  <cp:lastModifiedBy>Graunke, Steven Scott</cp:lastModifiedBy>
  <cp:revision>11</cp:revision>
  <cp:lastPrinted>2014-06-24T16:10:50Z</cp:lastPrinted>
  <dcterms:created xsi:type="dcterms:W3CDTF">2022-02-14T14:18:33Z</dcterms:created>
  <dcterms:modified xsi:type="dcterms:W3CDTF">2022-02-14T16:51:43Z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